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68" r:id="rId3"/>
    <p:sldId id="279" r:id="rId4"/>
    <p:sldId id="271" r:id="rId5"/>
    <p:sldId id="259" r:id="rId6"/>
    <p:sldId id="289" r:id="rId7"/>
    <p:sldId id="262" r:id="rId8"/>
    <p:sldId id="263" r:id="rId9"/>
    <p:sldId id="264" r:id="rId10"/>
    <p:sldId id="269" r:id="rId11"/>
    <p:sldId id="266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4" d="100"/>
          <a:sy n="84" d="100"/>
        </p:scale>
        <p:origin x="139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FA2CD-0C52-4DAC-91A7-60FE0793B718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728E5-982C-45D5-A6FA-1A348C2AC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1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A444D-5119-4749-B4BE-5226BB277ADA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DFD74-BCEC-47EA-98D9-1BC1DBC63E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6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F2F1FB7-391B-4602-913B-2506365C8DBB}" type="slidenum">
              <a:rPr kumimoji="0" lang="zh-TW" altLang="en-US" smtClean="0">
                <a:latin typeface="Calibri" panose="020F0502020204030204" pitchFamily="34" charset="0"/>
              </a:rPr>
              <a:pPr/>
              <a:t>12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3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944B22-9EBF-4A85-B6DB-E8BB765CB29E}" type="slidenum">
              <a:rPr kumimoji="0" lang="zh-TW" altLang="en-US" smtClean="0">
                <a:latin typeface="Calibri" panose="020F0502020204030204" pitchFamily="34" charset="0"/>
              </a:rPr>
              <a:pPr/>
              <a:t>13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7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A02A5F4-845C-46BA-8F25-A0D484F89BF5}" type="slidenum">
              <a:rPr kumimoji="0" lang="zh-TW" altLang="en-US" smtClean="0">
                <a:latin typeface="Calibri" panose="020F0502020204030204" pitchFamily="34" charset="0"/>
              </a:rPr>
              <a:pPr/>
              <a:t>14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A89164F-B185-4D4D-8900-BCC4723D941C}" type="slidenum">
              <a:rPr kumimoji="0" lang="zh-TW" altLang="en-US" smtClean="0">
                <a:latin typeface="Calibri" panose="020F0502020204030204" pitchFamily="34" charset="0"/>
              </a:rPr>
              <a:pPr/>
              <a:t>15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4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39823E8-94FA-4DCA-967A-DFEA173D7369}" type="slidenum">
              <a:rPr kumimoji="0" lang="zh-TW" altLang="en-US" smtClean="0">
                <a:latin typeface="Calibri" panose="020F0502020204030204" pitchFamily="34" charset="0"/>
              </a:rPr>
              <a:pPr/>
              <a:t>16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8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39823E8-94FA-4DCA-967A-DFEA173D7369}" type="slidenum">
              <a:rPr kumimoji="0" lang="zh-TW" altLang="en-US" smtClean="0">
                <a:latin typeface="Calibri" panose="020F0502020204030204" pitchFamily="34" charset="0"/>
              </a:rPr>
              <a:pPr/>
              <a:t>17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8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02" y="-1128792"/>
            <a:ext cx="10785205" cy="9115585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1421" y="2708920"/>
            <a:ext cx="9144000" cy="14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-108520" y="2936658"/>
            <a:ext cx="9361040" cy="984684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 userDrawn="1"/>
        </p:nvGrpSpPr>
        <p:grpSpPr>
          <a:xfrm>
            <a:off x="2123728" y="976536"/>
            <a:ext cx="4680520" cy="4680520"/>
            <a:chOff x="2123728" y="976536"/>
            <a:chExt cx="4680520" cy="4680520"/>
          </a:xfrm>
        </p:grpSpPr>
        <p:sp>
          <p:nvSpPr>
            <p:cNvPr id="13" name="橢圓 12"/>
            <p:cNvSpPr/>
            <p:nvPr userDrawn="1"/>
          </p:nvSpPr>
          <p:spPr>
            <a:xfrm>
              <a:off x="2123728" y="976536"/>
              <a:ext cx="4680520" cy="468052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 userDrawn="1"/>
          </p:nvSpPr>
          <p:spPr>
            <a:xfrm>
              <a:off x="2376804" y="1229612"/>
              <a:ext cx="4174368" cy="41743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28765" y="2581784"/>
            <a:ext cx="3870446" cy="1470025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accent3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39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5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26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 userDrawn="1"/>
        </p:nvSpPr>
        <p:spPr>
          <a:xfrm>
            <a:off x="323528" y="209555"/>
            <a:ext cx="3888432" cy="7919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48" y="351046"/>
            <a:ext cx="2766690" cy="508919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119940" y="102630"/>
            <a:ext cx="1005751" cy="1005751"/>
            <a:chOff x="-826567" y="166109"/>
            <a:chExt cx="720000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橢圓 9"/>
            <p:cNvSpPr/>
            <p:nvPr userDrawn="1"/>
          </p:nvSpPr>
          <p:spPr>
            <a:xfrm>
              <a:off x="-826567" y="166109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3" t="8603" r="18987" b="9354"/>
            <a:stretch/>
          </p:blipFill>
          <p:spPr>
            <a:xfrm>
              <a:off x="-815727" y="178544"/>
              <a:ext cx="698320" cy="695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16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977477"/>
            <a:ext cx="1977479" cy="894307"/>
          </a:xfrm>
        </p:spPr>
        <p:txBody>
          <a:bodyPr anchor="t">
            <a:noAutofit/>
          </a:bodyPr>
          <a:lstStyle>
            <a:lvl1pPr algn="l">
              <a:defRPr sz="54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0" y="6381328"/>
            <a:ext cx="9144000" cy="497937"/>
            <a:chOff x="0" y="6381328"/>
            <a:chExt cx="9144000" cy="497937"/>
          </a:xfrm>
        </p:grpSpPr>
        <p:sp>
          <p:nvSpPr>
            <p:cNvPr id="10" name="矩形 9"/>
            <p:cNvSpPr/>
            <p:nvPr/>
          </p:nvSpPr>
          <p:spPr>
            <a:xfrm>
              <a:off x="0" y="6690625"/>
              <a:ext cx="9144000" cy="18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1475" y="6381328"/>
              <a:ext cx="17290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63688" y="6381328"/>
              <a:ext cx="17290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60359" y="6384872"/>
              <a:ext cx="17290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31828" y="6395505"/>
              <a:ext cx="244079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55775" y="6395505"/>
              <a:ext cx="240587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995935" y="6384872"/>
              <a:ext cx="203925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658711" y="6384872"/>
              <a:ext cx="232266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436096" y="6395505"/>
              <a:ext cx="220426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84167" y="6395505"/>
              <a:ext cx="305999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980163" y="6395505"/>
              <a:ext cx="23934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740352" y="6384872"/>
              <a:ext cx="26596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圖片 10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07" y="6056651"/>
            <a:ext cx="973993" cy="8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25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68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5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864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07" y="6056651"/>
            <a:ext cx="973993" cy="8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78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7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210.240.172.21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hyperlink" Target="https://zh-tw.facebook.com/nttuug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jpg"/><Relationship Id="rId5" Type="http://schemas.openxmlformats.org/officeDocument/2006/relationships/hyperlink" Target="http://gv.nttu.edu.tw/bin/home.php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411760" y="2276872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墨字體 Std W9" panose="040B0900000000000000" pitchFamily="82" charset="-120"/>
                <a:ea typeface="華康墨字體 Std W9" panose="040B0900000000000000" pitchFamily="82" charset="-120"/>
              </a:rPr>
              <a:t>通識教育</a:t>
            </a:r>
            <a:endParaRPr lang="en-US" altLang="zh-TW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墨字體 Std W9" panose="040B0900000000000000" pitchFamily="82" charset="-120"/>
              <a:ea typeface="華康墨字體 Std W9" panose="040B0900000000000000" pitchFamily="82" charset="-120"/>
            </a:endParaRPr>
          </a:p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墨字體 Std W9" panose="040B0900000000000000" pitchFamily="82" charset="-120"/>
                <a:ea typeface="華康墨字體 Std W9" panose="040B0900000000000000" pitchFamily="82" charset="-120"/>
              </a:rPr>
              <a:t>課程說明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98074" y="832984"/>
            <a:ext cx="39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國立臺東大學通識教育中心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華康仿宋體W6(P)" panose="02020600000000000000" pitchFamily="18" charset="-120"/>
              <a:ea typeface="華康仿宋體W6(P)" panose="020206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4" y="832985"/>
            <a:ext cx="462756" cy="4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33905"/>
              </p:ext>
            </p:extLst>
          </p:nvPr>
        </p:nvGraphicFramePr>
        <p:xfrm>
          <a:off x="711391" y="1340768"/>
          <a:ext cx="7230129" cy="468052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55609"/>
                <a:gridCol w="896360"/>
                <a:gridCol w="896360"/>
                <a:gridCol w="896360"/>
                <a:gridCol w="896360"/>
                <a:gridCol w="896360"/>
                <a:gridCol w="896360"/>
                <a:gridCol w="896360"/>
              </a:tblGrid>
              <a:tr h="11960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名稱</a:t>
                      </a:r>
                      <a:endParaRPr lang="en-US" altLang="zh-TW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中文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閱讀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與寫作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大一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大二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運動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與健康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跨領域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核心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博雅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大學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探索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24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類型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必選修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必選修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200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上課</a:t>
                      </a:r>
                      <a:endParaRPr lang="en-US" altLang="zh-TW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單位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班級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同學院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自主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完成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200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選課</a:t>
                      </a:r>
                      <a:endParaRPr lang="en-US" altLang="zh-TW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方式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系統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系統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200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競爭</a:t>
                      </a:r>
                      <a:endParaRPr lang="en-US" altLang="zh-TW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程度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同學院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競爭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競爭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競爭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10224" y="406405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選課方法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260584"/>
            <a:ext cx="1972721" cy="19803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902044" y="1073860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23528" y="387141"/>
            <a:ext cx="298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學分檢核方式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7058"/>
            <a:ext cx="1944216" cy="15593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260648" y="1052736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0247"/>
              </p:ext>
            </p:extLst>
          </p:nvPr>
        </p:nvGraphicFramePr>
        <p:xfrm>
          <a:off x="611560" y="2060848"/>
          <a:ext cx="7632848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748"/>
                <a:gridCol w="751990"/>
                <a:gridCol w="639798"/>
                <a:gridCol w="718635"/>
                <a:gridCol w="576121"/>
                <a:gridCol w="949084"/>
                <a:gridCol w="965761"/>
                <a:gridCol w="771699"/>
                <a:gridCol w="700442"/>
                <a:gridCol w="806570"/>
              </a:tblGrid>
              <a:tr h="855945">
                <a:tc>
                  <a:txBody>
                    <a:bodyPr/>
                    <a:lstStyle/>
                    <a:p>
                      <a:pPr indent="1397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課程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情況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中文閱讀與寫作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大一</a:t>
                      </a:r>
                      <a:r>
                        <a:rPr lang="en-US" sz="1400" kern="100" dirty="0">
                          <a:effectLst/>
                        </a:rPr>
                        <a:t>     </a:t>
                      </a:r>
                      <a:r>
                        <a:rPr lang="zh-TW" sz="1400" kern="100" dirty="0">
                          <a:effectLst/>
                        </a:rPr>
                        <a:t>英文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大二</a:t>
                      </a:r>
                      <a:r>
                        <a:rPr lang="en-US" sz="1400" kern="100" dirty="0">
                          <a:effectLst/>
                        </a:rPr>
                        <a:t>      </a:t>
                      </a:r>
                      <a:r>
                        <a:rPr lang="zh-TW" sz="1400" kern="100" dirty="0">
                          <a:effectLst/>
                        </a:rPr>
                        <a:t>英文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運動與健康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跨領域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核心課程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博雅課程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大學探索課程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合計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備註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713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一般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同學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</a:t>
                      </a:r>
                      <a:r>
                        <a:rPr lang="zh-TW" sz="1400" kern="100">
                          <a:effectLst/>
                        </a:rPr>
                        <a:t>學分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r>
                        <a:rPr lang="zh-TW" sz="1400" kern="100" dirty="0">
                          <a:effectLst/>
                        </a:rPr>
                        <a:t>學分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學分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學分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跨兩領域，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合計</a:t>
                      </a:r>
                      <a:r>
                        <a:rPr lang="en-US" sz="1400" kern="100" dirty="0">
                          <a:effectLst/>
                        </a:rPr>
                        <a:t>6</a:t>
                      </a:r>
                      <a:r>
                        <a:rPr lang="zh-TW" sz="1400" kern="100" dirty="0">
                          <a:effectLst/>
                        </a:rPr>
                        <a:t>學分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跨四向度合計</a:t>
                      </a:r>
                      <a:r>
                        <a:rPr lang="en-US" sz="1400" kern="100">
                          <a:effectLst/>
                        </a:rPr>
                        <a:t>8</a:t>
                      </a:r>
                      <a:r>
                        <a:rPr lang="zh-TW" sz="1400" kern="100">
                          <a:effectLst/>
                        </a:rPr>
                        <a:t>學分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r>
                        <a:rPr lang="zh-TW" sz="1400" kern="100">
                          <a:effectLst/>
                        </a:rPr>
                        <a:t>學分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28</a:t>
                      </a:r>
                      <a:r>
                        <a:rPr lang="zh-TW" sz="1400" kern="100">
                          <a:effectLst/>
                        </a:rPr>
                        <a:t>學分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除大學探索課程外，其他於二年級即可修畢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6909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華語系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同學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r>
                        <a:rPr lang="zh-TW" sz="1400" kern="100">
                          <a:effectLst/>
                        </a:rPr>
                        <a:t>學分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</a:t>
                      </a:r>
                      <a:r>
                        <a:rPr lang="zh-TW" sz="1400" kern="100">
                          <a:effectLst/>
                        </a:rPr>
                        <a:t>學分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r>
                        <a:rPr lang="zh-TW" sz="1400" kern="100">
                          <a:effectLst/>
                        </a:rPr>
                        <a:t>學分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r>
                        <a:rPr lang="zh-TW" sz="1400" kern="100">
                          <a:effectLst/>
                        </a:rPr>
                        <a:t>學分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跨兩領域，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合計</a:t>
                      </a:r>
                      <a:r>
                        <a:rPr lang="en-US" sz="1400" kern="100" dirty="0">
                          <a:effectLst/>
                        </a:rPr>
                        <a:t>6</a:t>
                      </a:r>
                      <a:r>
                        <a:rPr lang="zh-TW" sz="1400" kern="100" dirty="0">
                          <a:effectLst/>
                        </a:rPr>
                        <a:t>學分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跨四向度合計</a:t>
                      </a:r>
                      <a:r>
                        <a:rPr lang="en-US" sz="1400" kern="100" dirty="0">
                          <a:effectLst/>
                        </a:rPr>
                        <a:t>10</a:t>
                      </a:r>
                      <a:r>
                        <a:rPr lang="zh-TW" sz="1400" kern="100" dirty="0">
                          <a:effectLst/>
                        </a:rPr>
                        <a:t>學分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學分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28</a:t>
                      </a:r>
                      <a:r>
                        <a:rPr lang="zh-TW" sz="1400" kern="100" dirty="0">
                          <a:effectLst/>
                        </a:rPr>
                        <a:t>學分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除大學探索課程外，其他於二年級即可修畢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44CA4F-6119-4C9C-B878-A5011EB4534F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4640" y="993090"/>
            <a:ext cx="528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大學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探索體驗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潛在課程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700808"/>
            <a:ext cx="5400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1674" y="1988840"/>
            <a:ext cx="1381216" cy="1659984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2448744" y="3501008"/>
            <a:ext cx="4104456" cy="720080"/>
          </a:xfrm>
          <a:prstGeom prst="roundRect">
            <a:avLst>
              <a:gd name="adj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+mn-ea"/>
              </a:rPr>
              <a:t>必修</a:t>
            </a:r>
            <a:r>
              <a:rPr lang="en-US" altLang="zh-TW" sz="2000" b="1" dirty="0" smtClean="0">
                <a:solidFill>
                  <a:schemeClr val="tx1"/>
                </a:solidFill>
                <a:latin typeface="+mn-ea"/>
              </a:rPr>
              <a:t>0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</a:rPr>
              <a:t>學分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</a:rPr>
              <a:t>怎麼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完成？</a:t>
            </a:r>
          </a:p>
        </p:txBody>
      </p:sp>
    </p:spTree>
    <p:extLst>
      <p:ext uri="{BB962C8B-B14F-4D97-AF65-F5344CB8AC3E}">
        <p14:creationId xmlns:p14="http://schemas.microsoft.com/office/powerpoint/2010/main" val="5165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86B601-8A42-4A22-897C-E9133C61B46C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504" y="34139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如何完成大學探索體驗潛在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989105"/>
            <a:ext cx="7200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51520" y="1340768"/>
          <a:ext cx="8568952" cy="439249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80120"/>
                <a:gridCol w="2952328"/>
                <a:gridCol w="648072"/>
                <a:gridCol w="792088"/>
                <a:gridCol w="792088"/>
                <a:gridCol w="792088"/>
                <a:gridCol w="792088"/>
                <a:gridCol w="720080"/>
              </a:tblGrid>
              <a:tr h="587384"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年級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課程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一下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二上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二下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三下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</a:tr>
              <a:tr h="585401">
                <a:tc rowSpan="3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畢業門檻（必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校內外藝文或學術活動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TW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次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建議每學期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一次以上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54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生活知能講座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場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依學務處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安排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85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服務學習活動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小時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建議三上前完成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8576">
                <a:tc rowSpan="3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成長體驗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學習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三選二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初級急救訓練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小時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參加一梯次，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一次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小時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17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一項校內社團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同一學期參加同一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社團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次活動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共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學期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次活動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54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校內外競賽活動或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生涯輔導講座共</a:t>
                      </a:r>
                      <a:r>
                        <a:rPr kumimoji="0" lang="en-US" altLang="zh-TW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次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建議每學期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一次以上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F2AD1F-B8F7-4014-9AFC-CC13D22905AF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內容版面配置區 1"/>
          <p:cNvSpPr txBox="1">
            <a:spLocks/>
          </p:cNvSpPr>
          <p:nvPr/>
        </p:nvSpPr>
        <p:spPr bwMode="auto">
          <a:xfrm>
            <a:off x="142875" y="1381766"/>
            <a:ext cx="8543925" cy="46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zh-TW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認證系統網址：</a:t>
            </a:r>
            <a:r>
              <a:rPr kumimoji="0" lang="en-US" altLang="zh-TW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hlinkClick r:id="rId3"/>
              </a:rPr>
              <a:t>http://210.240.172.219/</a:t>
            </a:r>
            <a:endParaRPr kumimoji="0" lang="zh-TW" altLang="zh-TW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34139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認證系統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989105"/>
            <a:ext cx="7200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331640" y="4854629"/>
            <a:ext cx="5472608" cy="950636"/>
          </a:xfrm>
          <a:prstGeom prst="roundRect">
            <a:avLst>
              <a:gd name="adj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密碼：和「校務系統」相同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建議使用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瀏覽器哦！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5" descr="MWSnap 20151203172418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1757" r="25429" b="61662"/>
          <a:stretch>
            <a:fillRect/>
          </a:stretch>
        </p:blipFill>
        <p:spPr bwMode="auto">
          <a:xfrm>
            <a:off x="1403648" y="2158627"/>
            <a:ext cx="5616625" cy="2311429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39" y="-325591"/>
            <a:ext cx="1972721" cy="19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FCC42-0D9A-41B3-83BD-A9B7C0576409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6563" name="Picture 2" descr="C:\Users\admin\Downloads\學生端登入畫面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7248" r="9232" b="37561"/>
          <a:stretch>
            <a:fillRect/>
          </a:stretch>
        </p:blipFill>
        <p:spPr bwMode="auto">
          <a:xfrm>
            <a:off x="899592" y="1628800"/>
            <a:ext cx="7563520" cy="417646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7504" y="20158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認證方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式</a:t>
            </a:r>
          </a:p>
        </p:txBody>
      </p:sp>
      <p:sp>
        <p:nvSpPr>
          <p:cNvPr id="6" name="矩形 5"/>
          <p:cNvSpPr/>
          <p:nvPr/>
        </p:nvSpPr>
        <p:spPr>
          <a:xfrm>
            <a:off x="-7853" y="936356"/>
            <a:ext cx="7200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96" y="4437112"/>
            <a:ext cx="1944216" cy="15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5988951" y="634312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41098B-FE8D-4A1D-922D-39A0622BC9BB}" type="slidenum">
              <a:rPr lang="zh-TW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 smtClean="0"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757319"/>
            <a:ext cx="7992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3641930" y="1089258"/>
            <a:ext cx="1921387" cy="495644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zh-TW" sz="1600" b="1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校</a:t>
            </a:r>
            <a:r>
              <a:rPr lang="zh-TW" altLang="zh-TW" sz="16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內</a:t>
            </a:r>
            <a:r>
              <a:rPr lang="zh-TW" altLang="zh-TW" sz="1600" b="1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活動</a:t>
            </a:r>
            <a:endParaRPr lang="en-US" altLang="zh-TW" sz="16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3422954" y="3125740"/>
            <a:ext cx="2111077" cy="468000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活動當天簽到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2342834" y="4262672"/>
            <a:ext cx="2160240" cy="7200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活動結束後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辦理單位主動認證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3630503" y="5492638"/>
            <a:ext cx="2160240" cy="516291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完成一次活動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5035836" y="2108842"/>
            <a:ext cx="1854781" cy="468000"/>
          </a:xfrm>
          <a:prstGeom prst="roundRect">
            <a:avLst>
              <a:gd name="adj" fmla="val 50000"/>
            </a:avLst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未</a:t>
            </a:r>
            <a:r>
              <a:rPr lang="zh-TW" altLang="zh-TW" sz="1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事先報名</a:t>
            </a:r>
            <a:endParaRPr lang="zh-TW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4911938" y="4239263"/>
            <a:ext cx="2160240" cy="817200"/>
          </a:xfrm>
          <a:prstGeom prst="roundRect">
            <a:avLst>
              <a:gd name="adj" fmla="val 50000"/>
            </a:avLst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rgbClr val="92D050"/>
                </a:solidFill>
                <a:latin typeface="+mn-ea"/>
              </a:rPr>
              <a:t>活動結束後</a:t>
            </a:r>
            <a:endParaRPr lang="en-US" altLang="zh-TW" sz="1600" b="1" dirty="0">
              <a:solidFill>
                <a:srgbClr val="92D050"/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rgbClr val="92D050"/>
                </a:solidFill>
                <a:latin typeface="+mn-ea"/>
              </a:rPr>
              <a:t>向舉辦單位補</a:t>
            </a:r>
            <a:r>
              <a:rPr lang="zh-TW" altLang="en-US" sz="1600" b="1" dirty="0" smtClean="0">
                <a:solidFill>
                  <a:srgbClr val="92D050"/>
                </a:solidFill>
                <a:latin typeface="+mn-ea"/>
              </a:rPr>
              <a:t>登</a:t>
            </a:r>
            <a:endParaRPr lang="en-US" altLang="zh-TW" sz="1600" b="1" dirty="0" smtClean="0">
              <a:solidFill>
                <a:srgbClr val="92D050"/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92D050"/>
                </a:solidFill>
                <a:latin typeface="+mn-ea"/>
              </a:rPr>
              <a:t>資料</a:t>
            </a:r>
            <a:r>
              <a:rPr lang="zh-TW" altLang="en-US" sz="1600" b="1" dirty="0">
                <a:solidFill>
                  <a:srgbClr val="92D050"/>
                </a:solidFill>
                <a:latin typeface="+mn-ea"/>
              </a:rPr>
              <a:t>與認證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33090" y="12021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認證方式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-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校內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45" name="向下箭號 44"/>
          <p:cNvSpPr/>
          <p:nvPr/>
        </p:nvSpPr>
        <p:spPr>
          <a:xfrm>
            <a:off x="4602623" y="5184748"/>
            <a:ext cx="216000" cy="216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+mn-ea"/>
            </a:endParaRP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46" y="-372395"/>
            <a:ext cx="1707109" cy="1713674"/>
          </a:xfrm>
          <a:prstGeom prst="rect">
            <a:avLst/>
          </a:prstGeom>
        </p:spPr>
      </p:pic>
      <p:sp>
        <p:nvSpPr>
          <p:cNvPr id="10" name="左大括弧 9"/>
          <p:cNvSpPr/>
          <p:nvPr/>
        </p:nvSpPr>
        <p:spPr>
          <a:xfrm rot="5400000">
            <a:off x="4355977" y="301819"/>
            <a:ext cx="504056" cy="309634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圓角矩形 53"/>
          <p:cNvSpPr/>
          <p:nvPr/>
        </p:nvSpPr>
        <p:spPr>
          <a:xfrm>
            <a:off x="2251599" y="2128559"/>
            <a:ext cx="1917185" cy="4680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zh-TW" sz="16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有</a:t>
            </a:r>
            <a:r>
              <a:rPr lang="zh-TW" altLang="zh-TW" sz="1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事先報名</a:t>
            </a:r>
            <a:endParaRPr lang="zh-TW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向下箭號 11"/>
          <p:cNvSpPr/>
          <p:nvPr/>
        </p:nvSpPr>
        <p:spPr>
          <a:xfrm rot="2549525">
            <a:off x="3744250" y="3704603"/>
            <a:ext cx="216000" cy="38693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向下箭號 54"/>
          <p:cNvSpPr/>
          <p:nvPr/>
        </p:nvSpPr>
        <p:spPr>
          <a:xfrm rot="18292039">
            <a:off x="5226247" y="3757964"/>
            <a:ext cx="216000" cy="39855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向下箭號 55"/>
          <p:cNvSpPr/>
          <p:nvPr/>
        </p:nvSpPr>
        <p:spPr>
          <a:xfrm rot="2549525">
            <a:off x="4947894" y="2650684"/>
            <a:ext cx="216000" cy="38693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向下箭號 56"/>
          <p:cNvSpPr/>
          <p:nvPr/>
        </p:nvSpPr>
        <p:spPr>
          <a:xfrm rot="18292039">
            <a:off x="3954572" y="2647647"/>
            <a:ext cx="216000" cy="39855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9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5988951" y="634312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41098B-FE8D-4A1D-922D-39A0622BC9BB}" type="slidenum">
              <a:rPr lang="zh-TW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smtClean="0"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8634" y="776995"/>
            <a:ext cx="7992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3179858" y="881947"/>
            <a:ext cx="2304000" cy="815922"/>
          </a:xfrm>
          <a:prstGeom prst="roundRect">
            <a:avLst>
              <a:gd name="adj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參加</a:t>
            </a:r>
            <a:r>
              <a:rPr lang="zh-TW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校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外</a:t>
            </a:r>
            <a:r>
              <a:rPr lang="zh-TW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活動</a:t>
            </a:r>
            <a:endParaRPr lang="zh-TW" altLang="en-US" sz="1600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3179858" y="4205822"/>
            <a:ext cx="2304000" cy="815922"/>
          </a:xfrm>
          <a:prstGeom prst="roundRect">
            <a:avLst>
              <a:gd name="adj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通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識教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育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中心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認證</a:t>
            </a:r>
          </a:p>
        </p:txBody>
      </p:sp>
      <p:sp>
        <p:nvSpPr>
          <p:cNvPr id="41" name="圓角矩形 40"/>
          <p:cNvSpPr/>
          <p:nvPr/>
        </p:nvSpPr>
        <p:spPr>
          <a:xfrm>
            <a:off x="3255684" y="5468069"/>
            <a:ext cx="2304000" cy="815922"/>
          </a:xfrm>
          <a:prstGeom prst="roundRect">
            <a:avLst>
              <a:gd name="adj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完成一次活動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2803209" y="2138058"/>
            <a:ext cx="3208951" cy="16351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+mn-ea"/>
              </a:rPr>
              <a:t>             兩</a:t>
            </a:r>
            <a:r>
              <a:rPr lang="zh-TW" altLang="en-US" sz="1600" b="1" dirty="0">
                <a:solidFill>
                  <a:srgbClr val="FF0000"/>
                </a:solidFill>
                <a:latin typeface="+mn-ea"/>
              </a:rPr>
              <a:t>週內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自行上系統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/>
            </a:r>
            <a:b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</a:b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登錄並上傳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出席證明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：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1.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活動簽到記錄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拍照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  <a:p>
            <a:pPr>
              <a:defRPr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2.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研習證明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3.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現場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拍照</a:t>
            </a:r>
            <a:r>
              <a:rPr lang="en-US" altLang="zh-TW" sz="10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zh-TW" sz="12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2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背景要能看出活動會場</a:t>
            </a:r>
            <a:r>
              <a:rPr lang="en-US" altLang="zh-TW" sz="12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  <a:p>
            <a:pPr>
              <a:defRPr/>
            </a:pP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             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以上任一項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即可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3090" y="12021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認證方式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-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校外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49" name="向下箭號 48"/>
          <p:cNvSpPr/>
          <p:nvPr/>
        </p:nvSpPr>
        <p:spPr>
          <a:xfrm>
            <a:off x="4175805" y="1758617"/>
            <a:ext cx="312106" cy="294999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7" name="向下箭號 26"/>
          <p:cNvSpPr/>
          <p:nvPr/>
        </p:nvSpPr>
        <p:spPr>
          <a:xfrm>
            <a:off x="4175805" y="3867527"/>
            <a:ext cx="312106" cy="294999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8" name="向下箭號 27"/>
          <p:cNvSpPr/>
          <p:nvPr/>
        </p:nvSpPr>
        <p:spPr>
          <a:xfrm>
            <a:off x="4175805" y="5125006"/>
            <a:ext cx="312106" cy="294999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0315"/>
            <a:ext cx="1944216" cy="15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23528" y="1669774"/>
          <a:ext cx="7920880" cy="4237778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1661701"/>
                <a:gridCol w="1397301"/>
                <a:gridCol w="1991432"/>
                <a:gridCol w="1430286"/>
              </a:tblGrid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類別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活動項目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活動認證及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相關問題洽詢單位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聯絡電話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畢業門檻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（三項必修）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藝文或學術活動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校內活動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活動辦理單位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各活動辦理單位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校外活動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通識教育中心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089-517492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生活知能講座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學務處生活輔導組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089-517840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服務學習活動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「學務處」認證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學務處課外組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089-517356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「各系」認證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各系辦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各系辦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「成長體驗學習」活動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（三選二）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初級急救訓練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運動與健康中心健康事務組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089-517358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校內社團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學務處課外組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089-517354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校內外競賽活動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或生涯輔導講座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校內活動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活動辦理單位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各活動辦理單位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校外活動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通識教育中心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089-517492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-5696" y="931957"/>
            <a:ext cx="7992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716" y="28562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相關問題洽詢單位一覽表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62962" cy="15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2246179" cy="502531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2843808" y="476672"/>
            <a:ext cx="4968552" cy="5556525"/>
            <a:chOff x="2843808" y="332656"/>
            <a:chExt cx="4968552" cy="5556525"/>
          </a:xfrm>
        </p:grpSpPr>
        <p:sp>
          <p:nvSpPr>
            <p:cNvPr id="27" name="橢圓 26"/>
            <p:cNvSpPr/>
            <p:nvPr userDrawn="1"/>
          </p:nvSpPr>
          <p:spPr>
            <a:xfrm>
              <a:off x="2843808" y="332656"/>
              <a:ext cx="4968552" cy="5556525"/>
            </a:xfrm>
            <a:prstGeom prst="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370347" y="451824"/>
              <a:ext cx="2532406" cy="540000"/>
              <a:chOff x="3766599" y="567308"/>
              <a:chExt cx="2532406" cy="540000"/>
            </a:xfrm>
          </p:grpSpPr>
          <p:sp>
            <p:nvSpPr>
              <p:cNvPr id="3" name="文字方塊 2"/>
              <p:cNvSpPr txBox="1"/>
              <p:nvPr/>
            </p:nvSpPr>
            <p:spPr>
              <a:xfrm>
                <a:off x="4391110" y="606475"/>
                <a:ext cx="1907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/>
                  <a:t>鏡心</a:t>
                </a:r>
                <a:r>
                  <a:rPr lang="zh-TW" altLang="en-US" sz="2000" dirty="0" smtClean="0"/>
                  <a:t>書院</a:t>
                </a:r>
                <a:r>
                  <a:rPr lang="en-US" altLang="zh-TW" sz="2000" dirty="0" smtClean="0"/>
                  <a:t>B</a:t>
                </a:r>
                <a:r>
                  <a:rPr lang="zh-TW" altLang="en-US" sz="2000" dirty="0"/>
                  <a:t>棟</a:t>
                </a:r>
                <a:r>
                  <a:rPr lang="en-US" altLang="zh-TW" sz="2000" dirty="0" smtClean="0"/>
                  <a:t>2F</a:t>
                </a:r>
                <a:endParaRPr lang="zh-TW" altLang="en-US" sz="2000" dirty="0"/>
              </a:p>
            </p:txBody>
          </p:sp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6599" y="567308"/>
                <a:ext cx="371613" cy="540000"/>
              </a:xfrm>
              <a:prstGeom prst="rect">
                <a:avLst/>
              </a:prstGeom>
            </p:spPr>
          </p:pic>
        </p:grpSp>
        <p:grpSp>
          <p:nvGrpSpPr>
            <p:cNvPr id="16" name="群組 15"/>
            <p:cNvGrpSpPr/>
            <p:nvPr/>
          </p:nvGrpSpPr>
          <p:grpSpPr>
            <a:xfrm>
              <a:off x="3286153" y="1232816"/>
              <a:ext cx="2964964" cy="540000"/>
              <a:chOff x="3682405" y="1444261"/>
              <a:chExt cx="2964964" cy="540000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2405" y="144426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8" name="文字方塊 7"/>
              <p:cNvSpPr txBox="1"/>
              <p:nvPr/>
            </p:nvSpPr>
            <p:spPr>
              <a:xfrm>
                <a:off x="4391110" y="1529595"/>
                <a:ext cx="2256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>
                    <a:hlinkClick r:id="rId5"/>
                  </a:rPr>
                  <a:t>http://gv.nttu.edu.tw/</a:t>
                </a:r>
                <a:endParaRPr lang="zh-TW" altLang="en-US" sz="1600" dirty="0"/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3286153" y="1996139"/>
              <a:ext cx="3971137" cy="540000"/>
              <a:chOff x="3682405" y="2321214"/>
              <a:chExt cx="3971137" cy="540000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2405" y="232121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9" name="文字方塊 8"/>
              <p:cNvSpPr txBox="1"/>
              <p:nvPr/>
            </p:nvSpPr>
            <p:spPr>
              <a:xfrm>
                <a:off x="4391110" y="2360381"/>
                <a:ext cx="3262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hlinkClick r:id="rId7"/>
                  </a:rPr>
                  <a:t>國立臺東大學通識教育中心</a:t>
                </a:r>
                <a:endParaRPr lang="zh-TW" altLang="en-US" sz="2000" dirty="0"/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3994859" y="2852932"/>
              <a:ext cx="3745494" cy="93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altLang="zh-TW" dirty="0" smtClean="0"/>
                <a:t>(</a:t>
              </a:r>
              <a:r>
                <a:rPr lang="en-US" altLang="zh-TW" dirty="0"/>
                <a:t>089)517-491</a:t>
              </a:r>
              <a:r>
                <a:rPr lang="zh-TW" altLang="zh-TW" dirty="0" smtClean="0"/>
                <a:t>、</a:t>
              </a:r>
              <a:endParaRPr lang="en-US" altLang="zh-TW" dirty="0" smtClean="0"/>
            </a:p>
            <a:p>
              <a:pPr>
                <a:lnSpc>
                  <a:spcPts val="2160"/>
                </a:lnSpc>
              </a:pPr>
              <a:r>
                <a:rPr lang="en-US" altLang="zh-TW" dirty="0" smtClean="0"/>
                <a:t>(</a:t>
              </a:r>
              <a:r>
                <a:rPr lang="en-US" altLang="zh-TW" dirty="0"/>
                <a:t>089)517-492</a:t>
              </a:r>
              <a:r>
                <a:rPr lang="zh-TW" altLang="zh-TW" dirty="0" smtClean="0"/>
                <a:t>、</a:t>
              </a:r>
              <a:r>
                <a:rPr lang="en-US" altLang="zh-TW" dirty="0" smtClean="0"/>
                <a:t> (</a:t>
              </a:r>
              <a:r>
                <a:rPr lang="en-US" altLang="zh-TW" dirty="0"/>
                <a:t>089)517-481  </a:t>
              </a:r>
              <a:endParaRPr lang="zh-TW" altLang="zh-TW" dirty="0"/>
            </a:p>
            <a:p>
              <a:pPr>
                <a:lnSpc>
                  <a:spcPts val="2160"/>
                </a:lnSpc>
              </a:pPr>
              <a:r>
                <a:rPr lang="en-US" altLang="zh-TW" dirty="0"/>
                <a:t> </a:t>
              </a:r>
              <a:r>
                <a:rPr lang="zh-TW" altLang="zh-TW" dirty="0"/>
                <a:t>校內分機</a:t>
              </a:r>
              <a:r>
                <a:rPr lang="en-US" altLang="zh-TW" dirty="0"/>
                <a:t>2201</a:t>
              </a:r>
              <a:r>
                <a:rPr lang="zh-TW" altLang="zh-TW" dirty="0" smtClean="0"/>
                <a:t>、</a:t>
              </a:r>
              <a:r>
                <a:rPr lang="en-US" altLang="zh-TW" dirty="0" smtClean="0"/>
                <a:t>2202</a:t>
              </a:r>
              <a:r>
                <a:rPr lang="zh-TW" altLang="zh-TW" dirty="0" smtClean="0"/>
                <a:t>、</a:t>
              </a:r>
              <a:r>
                <a:rPr lang="en-US" altLang="zh-TW" dirty="0" smtClean="0"/>
                <a:t>2208</a:t>
              </a:r>
              <a:endParaRPr lang="zh-TW" altLang="zh-TW" dirty="0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4067944" y="4133282"/>
              <a:ext cx="3403201" cy="1648630"/>
              <a:chOff x="4297591" y="5007955"/>
              <a:chExt cx="3602122" cy="1744994"/>
            </a:xfrm>
          </p:grpSpPr>
          <p:pic>
            <p:nvPicPr>
              <p:cNvPr id="1028" name="Picture 4" descr="Your QR Cod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591" y="5852949"/>
                <a:ext cx="9000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群組 18"/>
              <p:cNvGrpSpPr/>
              <p:nvPr/>
            </p:nvGrpSpPr>
            <p:grpSpPr>
              <a:xfrm>
                <a:off x="4301436" y="5007955"/>
                <a:ext cx="3496476" cy="900000"/>
                <a:chOff x="4301436" y="5007955"/>
                <a:chExt cx="3496476" cy="900000"/>
              </a:xfrm>
            </p:grpSpPr>
            <p:pic>
              <p:nvPicPr>
                <p:cNvPr id="1026" name="Picture 2" descr="Your QR Code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1436" y="5007955"/>
                  <a:ext cx="900000" cy="9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文字方塊 20"/>
                <p:cNvSpPr txBox="1"/>
                <p:nvPr/>
              </p:nvSpPr>
              <p:spPr>
                <a:xfrm>
                  <a:off x="5201620" y="5207886"/>
                  <a:ext cx="2596292" cy="5293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 smtClean="0"/>
                    <a:t>通識教育中心網頁</a:t>
                  </a:r>
                  <a:endParaRPr lang="en-US" altLang="zh-TW" sz="1600" dirty="0" smtClean="0"/>
                </a:p>
                <a:p>
                  <a:r>
                    <a:rPr lang="en-US" altLang="zh-TW" sz="1050" dirty="0" smtClean="0"/>
                    <a:t>http://gv.nttu.edu.tw/bin/home.php</a:t>
                  </a:r>
                  <a:endParaRPr lang="zh-TW" altLang="en-US" sz="1050" dirty="0"/>
                </a:p>
              </p:txBody>
            </p:sp>
          </p:grpSp>
          <p:sp>
            <p:nvSpPr>
              <p:cNvPr id="22" name="文字方塊 21"/>
              <p:cNvSpPr txBox="1"/>
              <p:nvPr/>
            </p:nvSpPr>
            <p:spPr>
              <a:xfrm>
                <a:off x="5201620" y="6052880"/>
                <a:ext cx="2698093" cy="529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 smtClean="0"/>
                  <a:t>通識教育中心臉書</a:t>
                </a:r>
                <a:endParaRPr lang="en-US" altLang="zh-TW" sz="1600" dirty="0" smtClean="0"/>
              </a:p>
              <a:p>
                <a:r>
                  <a:rPr lang="en-US" altLang="zh-TW" sz="1050" dirty="0" smtClean="0"/>
                  <a:t>https://zh-tw.facebook.com/nttuuge/</a:t>
                </a:r>
                <a:endParaRPr lang="zh-TW" altLang="en-US" sz="1050" dirty="0"/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4004">
              <a:off x="3217054" y="4198431"/>
              <a:ext cx="720000" cy="720000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53" y="3224957"/>
            <a:ext cx="64612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08912" cy="43561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點擊</a:t>
            </a:r>
            <a:r>
              <a:rPr lang="zh-TW" altLang="en-US" sz="2800" u="sng" dirty="0" smtClean="0">
                <a:solidFill>
                  <a:srgbClr val="1218FA"/>
                </a:solidFill>
              </a:rPr>
              <a:t>藍字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，可以直接跳選到該頁面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點選右下角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　　可以回到目錄頁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本說明簡報適用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於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106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學年度入學者</a:t>
            </a:r>
            <a:endParaRPr lang="en-US" altLang="zh-TW" sz="28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800" b="1" u="sng" dirty="0" smtClean="0">
              <a:hlinkClick r:id="rId2" action="ppaction://hlinksldjump"/>
            </a:endParaRPr>
          </a:p>
          <a:p>
            <a:pPr algn="r">
              <a:lnSpc>
                <a:spcPct val="150000"/>
              </a:lnSpc>
            </a:pPr>
            <a:endParaRPr lang="en-US" altLang="zh-TW" sz="2000" b="1" u="sng" dirty="0" smtClean="0">
              <a:hlinkClick r:id="rId2" action="ppaction://hlinksldjump"/>
            </a:endParaRPr>
          </a:p>
          <a:p>
            <a:pPr algn="r">
              <a:lnSpc>
                <a:spcPct val="150000"/>
              </a:lnSpc>
            </a:pPr>
            <a:r>
              <a:rPr lang="zh-TW" altLang="en-US" sz="2000" b="1" u="sng" dirty="0" smtClean="0">
                <a:hlinkClick r:id="rId2" action="ppaction://hlinksldjump"/>
              </a:rPr>
              <a:t>通識教育中心聯絡方式</a:t>
            </a:r>
            <a:endParaRPr lang="zh-TW" altLang="en-US" sz="2000" b="1" u="sng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31" y="2418016"/>
            <a:ext cx="732204" cy="61885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3528" y="4046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簡報使用說明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40568" y="1105266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72" y="4703392"/>
            <a:ext cx="2271588" cy="18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2229208" y="3454185"/>
            <a:ext cx="468000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2" action="ppaction://hlinksldjump"/>
              </a:rPr>
              <a:t>語文課程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3" action="ppaction://hlinksldjump"/>
              </a:rPr>
              <a:t>跨領域核心課程</a:t>
            </a:r>
            <a:endParaRPr lang="en-US" altLang="zh-TW" sz="2000" dirty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4" action="ppaction://hlinksldjump"/>
              </a:rPr>
              <a:t>博雅課程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5" action="ppaction://hlinksldjump"/>
              </a:rPr>
              <a:t>體適能課程</a:t>
            </a:r>
            <a:endParaRPr lang="zh-TW" altLang="en-US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61522" y="332656"/>
            <a:ext cx="1620957" cy="894307"/>
          </a:xfrm>
        </p:spPr>
        <p:txBody>
          <a:bodyPr/>
          <a:lstStyle/>
          <a:p>
            <a:r>
              <a:rPr lang="zh-TW" altLang="en-US" sz="4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目錄</a:t>
            </a:r>
            <a:endParaRPr lang="zh-TW" altLang="en-US" sz="4800" b="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40736" y="3454185"/>
            <a:ext cx="3132000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華康少女文字 Std W5" pitchFamily="82" charset="-120"/>
                <a:ea typeface="華康少女文字 Std W5" pitchFamily="82" charset="-120"/>
                <a:hlinkClick r:id="rId6" action="ppaction://hlinksldjump"/>
              </a:rPr>
              <a:t>課程架構</a:t>
            </a:r>
            <a:endParaRPr lang="en-US" altLang="zh-TW" sz="2000" dirty="0" smtClean="0">
              <a:solidFill>
                <a:schemeClr val="bg1">
                  <a:lumMod val="65000"/>
                </a:schemeClr>
              </a:solidFill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7" action="ppaction://hlinksldjump"/>
              </a:rPr>
              <a:t>修</a:t>
            </a:r>
            <a:r>
              <a:rPr lang="zh-TW" altLang="en-US" sz="2000" dirty="0">
                <a:latin typeface="華康少女文字 Std W5" pitchFamily="82" charset="-120"/>
                <a:ea typeface="華康少女文字 Std W5" pitchFamily="82" charset="-120"/>
                <a:hlinkClick r:id="rId7" action="ppaction://hlinksldjump"/>
              </a:rPr>
              <a:t>課地圖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69208" y="3503844"/>
            <a:ext cx="4176000" cy="972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8" action="ppaction://hlinksldjump"/>
              </a:rPr>
              <a:t>選課方法</a:t>
            </a:r>
            <a:endParaRPr lang="en-US" altLang="zh-TW" sz="2000" dirty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9" action="ppaction://hlinksldjump"/>
              </a:rPr>
              <a:t>學分</a:t>
            </a:r>
            <a:r>
              <a:rPr lang="zh-TW" altLang="en-US" sz="2000" dirty="0">
                <a:latin typeface="華康少女文字 Std W5" pitchFamily="82" charset="-120"/>
                <a:ea typeface="華康少女文字 Std W5" pitchFamily="82" charset="-120"/>
                <a:hlinkClick r:id="rId9" action="ppaction://hlinksldjump"/>
              </a:rPr>
              <a:t>檢核方式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4749248" y="1441093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549052" y="1441093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84752" y="1449176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09788" y="1907637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通識課程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架構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74088" y="21149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課程介紹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74284" y="1899554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學分檢核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方式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cxnSp>
        <p:nvCxnSpPr>
          <p:cNvPr id="9" name="直線接點 8"/>
          <p:cNvCxnSpPr>
            <a:stCxn id="4" idx="6"/>
            <a:endCxn id="23" idx="2"/>
          </p:cNvCxnSpPr>
          <p:nvPr/>
        </p:nvCxnSpPr>
        <p:spPr>
          <a:xfrm flipV="1">
            <a:off x="2155780" y="2376607"/>
            <a:ext cx="393272" cy="80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389208" y="2384690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6949444" y="1418686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074479" y="20257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大學探索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6589404" y="2362283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6840000" y="3503844"/>
            <a:ext cx="4176000" cy="5539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10" action="ppaction://hlinksldjump"/>
              </a:rPr>
              <a:t>簡介及檢核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76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課程架構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539215" y="889243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10474" r="14073" b="8140"/>
          <a:stretch/>
        </p:blipFill>
        <p:spPr>
          <a:xfrm>
            <a:off x="1403648" y="982662"/>
            <a:ext cx="642125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8391867"/>
              </p:ext>
            </p:extLst>
          </p:nvPr>
        </p:nvGraphicFramePr>
        <p:xfrm>
          <a:off x="611560" y="1340768"/>
          <a:ext cx="8013576" cy="4258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8152"/>
                <a:gridCol w="1919150"/>
                <a:gridCol w="817154"/>
                <a:gridCol w="792088"/>
                <a:gridCol w="792088"/>
                <a:gridCol w="792088"/>
                <a:gridCol w="720080"/>
                <a:gridCol w="81277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課程類別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一上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一下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二上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二下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三上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三下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648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語文課程</a:t>
                      </a:r>
                      <a:endParaRPr lang="en-US" altLang="zh-TW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(10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中文閱讀與寫作</a:t>
                      </a:r>
                      <a:endParaRPr lang="en-US" altLang="zh-TW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(4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英文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(6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跨領域核心課程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(6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noFill/>
                  </a:tcPr>
                </a:tc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博雅課程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(8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zh-TW" alt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運動與健康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(2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大學探索體驗潛在課程</a:t>
                      </a: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(2</a:t>
                      </a:r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修課地圖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836712" y="893080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5760467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CC3300"/>
                </a:solidFill>
                <a:latin typeface="+mn-ea"/>
              </a:rPr>
              <a:t>華語系學生，因為免修部分必修課程， 故建議博雅課程選修</a:t>
            </a:r>
            <a:r>
              <a:rPr lang="en-US" altLang="zh-TW" sz="1400" b="1" dirty="0" smtClean="0">
                <a:solidFill>
                  <a:srgbClr val="CC3300"/>
                </a:solidFill>
                <a:latin typeface="+mn-ea"/>
              </a:rPr>
              <a:t>10</a:t>
            </a:r>
            <a:r>
              <a:rPr lang="zh-TW" altLang="en-US" sz="1400" b="1" dirty="0" smtClean="0">
                <a:solidFill>
                  <a:srgbClr val="CC3300"/>
                </a:solidFill>
                <a:latin typeface="+mn-ea"/>
              </a:rPr>
              <a:t>學分。</a:t>
            </a:r>
            <a:endParaRPr lang="en-US" altLang="zh-TW" sz="1400" b="1" dirty="0" smtClean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431370" y="5780356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4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5400000">
            <a:off x="5095085" y="2210914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619029" y="1873547"/>
            <a:ext cx="3092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</a:rPr>
              <a:t>華語系只需要修一上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C00000"/>
                </a:solidFill>
              </a:rPr>
              <a:t>另外</a:t>
            </a:r>
            <a:r>
              <a:rPr lang="en-US" altLang="zh-TW" b="1" dirty="0">
                <a:solidFill>
                  <a:srgbClr val="C00000"/>
                </a:solidFill>
              </a:rPr>
              <a:t>2</a:t>
            </a:r>
            <a:r>
              <a:rPr lang="zh-TW" altLang="en-US" b="1" dirty="0">
                <a:solidFill>
                  <a:srgbClr val="C00000"/>
                </a:solidFill>
              </a:rPr>
              <a:t>學分修</a:t>
            </a:r>
            <a:r>
              <a:rPr lang="zh-TW" altLang="en-US" b="1" dirty="0" smtClean="0">
                <a:solidFill>
                  <a:srgbClr val="C00000"/>
                </a:solidFill>
              </a:rPr>
              <a:t>習其他通識課程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63569" y="3190324"/>
            <a:ext cx="30572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rgbClr val="C00000"/>
                </a:solidFill>
              </a:rPr>
              <a:t>達到以下標準可免修大一英文：</a:t>
            </a:r>
            <a:endParaRPr lang="en-US" altLang="zh-TW" sz="1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1600" b="1" dirty="0" smtClean="0">
              <a:solidFill>
                <a:srgbClr val="C00000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1.</a:t>
            </a:r>
            <a:r>
              <a:rPr lang="zh-TW" altLang="en-US" sz="1600" dirty="0">
                <a:latin typeface="+mj-lt"/>
              </a:rPr>
              <a:t>全民英檢：中高級複試以上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2.</a:t>
            </a:r>
            <a:r>
              <a:rPr lang="zh-TW" altLang="en-US" sz="1600" dirty="0">
                <a:latin typeface="+mj-lt"/>
              </a:rPr>
              <a:t>托福：</a:t>
            </a:r>
            <a:r>
              <a:rPr lang="en-US" altLang="zh-TW" sz="1600" dirty="0">
                <a:latin typeface="+mj-lt"/>
              </a:rPr>
              <a:t>527</a:t>
            </a:r>
            <a:r>
              <a:rPr lang="zh-TW" altLang="en-US" sz="1600" dirty="0">
                <a:latin typeface="+mj-lt"/>
              </a:rPr>
              <a:t>分以上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3.</a:t>
            </a:r>
            <a:r>
              <a:rPr lang="zh-TW" altLang="en-US" sz="1600" dirty="0">
                <a:latin typeface="+mj-lt"/>
              </a:rPr>
              <a:t>電腦托福：</a:t>
            </a:r>
            <a:r>
              <a:rPr lang="en-US" altLang="zh-TW" sz="1600" dirty="0">
                <a:latin typeface="+mj-lt"/>
              </a:rPr>
              <a:t>197</a:t>
            </a:r>
            <a:r>
              <a:rPr lang="zh-TW" altLang="en-US" sz="1600" dirty="0">
                <a:latin typeface="+mj-lt"/>
              </a:rPr>
              <a:t>分以上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4.</a:t>
            </a:r>
            <a:r>
              <a:rPr lang="zh-TW" altLang="en-US" sz="1600" dirty="0">
                <a:latin typeface="+mj-lt"/>
              </a:rPr>
              <a:t>網路托福：</a:t>
            </a:r>
            <a:r>
              <a:rPr lang="en-US" altLang="zh-TW" sz="1600" dirty="0">
                <a:latin typeface="+mj-lt"/>
              </a:rPr>
              <a:t>65</a:t>
            </a:r>
            <a:r>
              <a:rPr lang="zh-TW" altLang="en-US" sz="1600" dirty="0">
                <a:latin typeface="+mj-lt"/>
              </a:rPr>
              <a:t>分以上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5.IELTS</a:t>
            </a:r>
            <a:r>
              <a:rPr lang="zh-TW" altLang="en-US" sz="1600" dirty="0">
                <a:latin typeface="+mj-lt"/>
              </a:rPr>
              <a:t>：聽說讀寫皆</a:t>
            </a:r>
            <a:r>
              <a:rPr lang="en-US" altLang="zh-TW" sz="1600" dirty="0">
                <a:latin typeface="+mj-lt"/>
              </a:rPr>
              <a:t>5.5</a:t>
            </a:r>
            <a:r>
              <a:rPr lang="zh-TW" altLang="en-US" sz="1600" dirty="0">
                <a:latin typeface="+mj-lt"/>
              </a:rPr>
              <a:t>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6.</a:t>
            </a:r>
            <a:r>
              <a:rPr lang="zh-TW" altLang="en-US" sz="1600" dirty="0">
                <a:latin typeface="+mj-lt"/>
              </a:rPr>
              <a:t>多益：</a:t>
            </a:r>
            <a:r>
              <a:rPr lang="en-US" altLang="zh-TW" sz="1600" dirty="0">
                <a:latin typeface="+mj-lt"/>
              </a:rPr>
              <a:t>750</a:t>
            </a:r>
            <a:r>
              <a:rPr lang="zh-TW" altLang="en-US" sz="1600" dirty="0">
                <a:latin typeface="+mj-lt"/>
              </a:rPr>
              <a:t>分以上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7.</a:t>
            </a:r>
            <a:r>
              <a:rPr lang="zh-TW" altLang="en-US" sz="1600" dirty="0">
                <a:latin typeface="+mj-lt"/>
              </a:rPr>
              <a:t>其他相同等級之能力</a:t>
            </a:r>
            <a:r>
              <a:rPr lang="zh-TW" altLang="en-US" sz="1600" dirty="0" smtClean="0">
                <a:latin typeface="+mj-lt"/>
              </a:rPr>
              <a:t>測驗</a:t>
            </a:r>
            <a:endParaRPr lang="zh-TW" altLang="en-US" sz="1600" dirty="0">
              <a:latin typeface="+mj-lt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69149" y="1975172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國語文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</a:rPr>
              <a:t>4</a:t>
            </a:r>
            <a:r>
              <a:rPr lang="zh-TW" altLang="en-US" b="1" dirty="0" smtClean="0">
                <a:solidFill>
                  <a:srgbClr val="FF0000"/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69149" y="3231944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英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語文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</a:rPr>
              <a:t>6</a:t>
            </a:r>
            <a:r>
              <a:rPr lang="zh-TW" altLang="en-US" b="1" dirty="0" smtClean="0">
                <a:solidFill>
                  <a:srgbClr val="FF0000"/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53238" y="1873547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中文閱讀與寫作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中文閱讀與寫作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354910" y="3194236"/>
            <a:ext cx="148630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大一英文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大一英文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大二英文</a:t>
            </a:r>
            <a:endParaRPr lang="zh-TW" altLang="en-US" dirty="0"/>
          </a:p>
        </p:txBody>
      </p:sp>
      <p:sp>
        <p:nvSpPr>
          <p:cNvPr id="14" name="等腰三角形 13"/>
          <p:cNvSpPr/>
          <p:nvPr/>
        </p:nvSpPr>
        <p:spPr>
          <a:xfrm rot="5400000">
            <a:off x="5095604" y="3304873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369149" y="2972780"/>
            <a:ext cx="8337585" cy="0"/>
          </a:xfrm>
          <a:prstGeom prst="line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圓角矩形圖說文字 16"/>
          <p:cNvSpPr/>
          <p:nvPr/>
        </p:nvSpPr>
        <p:spPr>
          <a:xfrm>
            <a:off x="4716016" y="1196752"/>
            <a:ext cx="2711210" cy="527944"/>
          </a:xfrm>
          <a:prstGeom prst="wedgeRoundRectCallout">
            <a:avLst>
              <a:gd name="adj1" fmla="val -40623"/>
              <a:gd name="adj2" fmla="val 98827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</a:rPr>
              <a:t>班級課，不需要搶課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369149" y="4570772"/>
            <a:ext cx="2590069" cy="981049"/>
          </a:xfrm>
          <a:prstGeom prst="wedgeRoundRectCallout">
            <a:avLst>
              <a:gd name="adj1" fmla="val 56857"/>
              <a:gd name="adj2" fmla="val -10988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zh-TW" altLang="en-US" sz="2000" dirty="0" smtClean="0">
                <a:solidFill>
                  <a:schemeClr val="bg1"/>
                </a:solidFill>
              </a:rPr>
              <a:t>大一英文由系統自動分配，不需自己選課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語文課程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61" y="360424"/>
            <a:ext cx="1162962" cy="151312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2043119" y="908720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7504" y="3534381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rgbClr val="C00000"/>
                </a:solidFill>
              </a:rPr>
              <a:t>（</a:t>
            </a:r>
            <a:r>
              <a:rPr lang="en-US" altLang="zh-TW" sz="1600" b="1" dirty="0" smtClean="0">
                <a:solidFill>
                  <a:srgbClr val="C00000"/>
                </a:solidFill>
              </a:rPr>
              <a:t>4</a:t>
            </a:r>
            <a:r>
              <a:rPr lang="zh-TW" altLang="en-US" sz="1600" b="1" dirty="0" smtClean="0">
                <a:solidFill>
                  <a:srgbClr val="C00000"/>
                </a:solidFill>
              </a:rPr>
              <a:t>學分改修習博</a:t>
            </a:r>
            <a:r>
              <a:rPr lang="zh-TW" altLang="en-US" sz="1600" b="1" dirty="0">
                <a:solidFill>
                  <a:srgbClr val="C00000"/>
                </a:solidFill>
              </a:rPr>
              <a:t>雅</a:t>
            </a:r>
            <a:r>
              <a:rPr lang="zh-TW" altLang="en-US" sz="1600" b="1" dirty="0" smtClean="0">
                <a:solidFill>
                  <a:srgbClr val="C00000"/>
                </a:solidFill>
              </a:rPr>
              <a:t>課程）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619672" y="1641769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人文藝術領域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619672" y="2787413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社會科學領域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619672" y="3933056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自然科學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領域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右中括弧 7"/>
          <p:cNvSpPr/>
          <p:nvPr/>
        </p:nvSpPr>
        <p:spPr>
          <a:xfrm>
            <a:off x="4139952" y="1751934"/>
            <a:ext cx="288032" cy="2736304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16016" y="285847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至少選擇兩個領域</a:t>
            </a:r>
            <a:endParaRPr lang="zh-TW" altLang="en-US" sz="2800" b="1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1333611" y="5013176"/>
            <a:ext cx="6408712" cy="1224136"/>
          </a:xfrm>
          <a:prstGeom prst="wedgeRoundRectCallout">
            <a:avLst>
              <a:gd name="adj1" fmla="val 8126"/>
              <a:gd name="adj2" fmla="val -8821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</a:rPr>
              <a:t>選課時，若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</a:rPr>
              <a:t>備註有寫</a:t>
            </a:r>
            <a:r>
              <a:rPr lang="zh-TW" altLang="en-US" sz="2400" u="sng" dirty="0">
                <a:solidFill>
                  <a:srgbClr val="FF0000"/>
                </a:solidFill>
              </a:rPr>
              <a:t>「</a:t>
            </a:r>
            <a:r>
              <a:rPr lang="zh-TW" altLang="en-US" sz="2400" b="1" u="sng" dirty="0">
                <a:solidFill>
                  <a:srgbClr val="FF0000"/>
                </a:solidFill>
              </a:rPr>
              <a:t>○○系不得選修</a:t>
            </a:r>
            <a:r>
              <a:rPr lang="zh-TW" altLang="en-US" sz="2400" u="sng" dirty="0">
                <a:solidFill>
                  <a:srgbClr val="FF0000"/>
                </a:solidFill>
              </a:rPr>
              <a:t>」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endParaRPr lang="en-US" altLang="zh-TW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u="sng" dirty="0" smtClean="0">
                <a:solidFill>
                  <a:schemeClr val="tx2">
                    <a:lumMod val="50000"/>
                  </a:schemeClr>
                </a:solidFill>
              </a:rPr>
              <a:t>請</a:t>
            </a:r>
            <a:r>
              <a:rPr lang="zh-TW" altLang="en-US" sz="2400" u="sng" dirty="0">
                <a:solidFill>
                  <a:schemeClr val="tx2">
                    <a:lumMod val="50000"/>
                  </a:schemeClr>
                </a:solidFill>
              </a:rPr>
              <a:t>不要列入選課志願序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</a:rPr>
              <a:t>，以免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</a:rPr>
              <a:t>浪費了！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4716016" y="2145825"/>
            <a:ext cx="1584176" cy="4320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大一修習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4640" y="262389"/>
            <a:ext cx="357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跨領域核心課程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9851" y="3573016"/>
            <a:ext cx="1362502" cy="163749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540568" y="923057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8064" y="3380425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</a:rPr>
              <a:t>一上</a:t>
            </a:r>
            <a:r>
              <a:rPr lang="zh-TW" altLang="en-US" b="1" dirty="0">
                <a:solidFill>
                  <a:srgbClr val="C00000"/>
                </a:solidFill>
              </a:rPr>
              <a:t>選</a:t>
            </a:r>
            <a:r>
              <a:rPr lang="zh-TW" altLang="en-US" b="1" dirty="0" smtClean="0">
                <a:solidFill>
                  <a:srgbClr val="C00000"/>
                </a:solidFill>
              </a:rPr>
              <a:t>一門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4879580" y="3510043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148064" y="3900488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</a:rPr>
              <a:t>一下選一</a:t>
            </a:r>
            <a:r>
              <a:rPr lang="zh-TW" altLang="en-US" b="1" dirty="0">
                <a:solidFill>
                  <a:srgbClr val="C00000"/>
                </a:solidFill>
              </a:rPr>
              <a:t>門</a:t>
            </a:r>
          </a:p>
        </p:txBody>
      </p:sp>
      <p:sp>
        <p:nvSpPr>
          <p:cNvPr id="17" name="等腰三角形 16"/>
          <p:cNvSpPr/>
          <p:nvPr/>
        </p:nvSpPr>
        <p:spPr>
          <a:xfrm rot="5400000">
            <a:off x="4879580" y="4030105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3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55576" y="1521296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向度一：美學、哲學與文化實踐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55576" y="2433398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向度二：公民、社會與全球視野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55576" y="3345500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向度三：科技、自然與環境生態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右中括弧 6"/>
          <p:cNvSpPr/>
          <p:nvPr/>
        </p:nvSpPr>
        <p:spPr>
          <a:xfrm>
            <a:off x="4932040" y="1675160"/>
            <a:ext cx="288032" cy="297797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537226" y="369380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每向度至少一門課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55576" y="4257602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向度四：自我、人際與成長調適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369149" y="5157192"/>
            <a:ext cx="833758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763688" y="5373216"/>
            <a:ext cx="6083717" cy="959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u="sng" dirty="0">
                <a:solidFill>
                  <a:srgbClr val="FF0000"/>
                </a:solidFill>
              </a:rPr>
              <a:t>通識講座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課程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：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學分</a:t>
            </a:r>
            <a:r>
              <a:rPr lang="zh-TW" altLang="en-US" sz="2000" b="1" u="sng" dirty="0">
                <a:solidFill>
                  <a:srgbClr val="FF0000"/>
                </a:solidFill>
              </a:rPr>
              <a:t>最多採計</a:t>
            </a:r>
            <a:r>
              <a:rPr lang="en-US" altLang="zh-TW" sz="2000" b="1" u="sng" dirty="0">
                <a:solidFill>
                  <a:srgbClr val="FF0000"/>
                </a:solidFill>
              </a:rPr>
              <a:t>4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學分（</a:t>
            </a:r>
            <a:r>
              <a:rPr lang="zh-TW" altLang="en-US" sz="2000" b="1" u="sng" dirty="0">
                <a:solidFill>
                  <a:srgbClr val="FF0000"/>
                </a:solidFill>
              </a:rPr>
              <a:t>修課</a:t>
            </a:r>
            <a:r>
              <a:rPr lang="en-US" altLang="zh-TW" sz="2000" b="1" u="sng" dirty="0">
                <a:solidFill>
                  <a:srgbClr val="FF0000"/>
                </a:solidFill>
              </a:rPr>
              <a:t>2</a:t>
            </a:r>
            <a:r>
              <a:rPr lang="zh-TW" altLang="en-US" sz="2000" b="1" u="sng" dirty="0">
                <a:solidFill>
                  <a:srgbClr val="FF0000"/>
                </a:solidFill>
              </a:rPr>
              <a:t>次）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四大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向度輪流開課，</a:t>
            </a:r>
            <a:r>
              <a:rPr lang="zh-TW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兩次講座課程必須是不同向度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339752" y="404664"/>
            <a:ext cx="1584176" cy="4320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大二修習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博雅課程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624"/>
            <a:ext cx="1430185" cy="143568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900608" y="982661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5322518" y="1531195"/>
            <a:ext cx="3486662" cy="1814305"/>
          </a:xfrm>
          <a:prstGeom prst="wedgeRoundRectCallout">
            <a:avLst>
              <a:gd name="adj1" fmla="val -60762"/>
              <a:gd name="adj2" fmla="val 179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全民國防教育軍事訓練」課程，</a:t>
            </a:r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</a:rPr>
              <a:t>只採計一次學分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。</a:t>
            </a:r>
          </a:p>
          <a:p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第二門以上就不能採計為向度二的學分。</a:t>
            </a:r>
          </a:p>
          <a:p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</a:rPr>
              <a:t>但</a:t>
            </a:r>
            <a:r>
              <a:rPr lang="zh-TW" altLang="en-US" b="1" u="sng" dirty="0">
                <a:solidFill>
                  <a:schemeClr val="accent3">
                    <a:lumMod val="50000"/>
                  </a:schemeClr>
                </a:solidFill>
              </a:rPr>
              <a:t>男同學可折抵兵役天數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275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4912151" y="3703989"/>
            <a:ext cx="288371" cy="24859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254594" y="3366621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必修課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一上、一下各修一門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69149" y="3468246"/>
            <a:ext cx="2250250" cy="720080"/>
          </a:xfrm>
          <a:prstGeom prst="roundRect">
            <a:avLst>
              <a:gd name="adj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體適</a:t>
            </a:r>
            <a:r>
              <a:rPr lang="zh-TW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能</a:t>
            </a:r>
            <a:r>
              <a:rPr lang="en-US" altLang="zh-TW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TW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98897" y="3366621"/>
            <a:ext cx="1717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運動與健康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運動與健康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2799676" y="1135365"/>
            <a:ext cx="158417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大一修習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4640" y="993090"/>
            <a:ext cx="370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體適能課程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615" y="2854109"/>
            <a:ext cx="1381216" cy="16599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1700808"/>
            <a:ext cx="4383852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Calibri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1157</Words>
  <Application>Microsoft Office PowerPoint</Application>
  <PresentationFormat>如螢幕大小 (4:3)</PresentationFormat>
  <Paragraphs>331</Paragraphs>
  <Slides>19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華康少女文字 Std W5</vt:lpstr>
      <vt:lpstr>華康仿宋體W6(P)</vt:lpstr>
      <vt:lpstr>華康娃娃體 Std W7</vt:lpstr>
      <vt:lpstr>華康墨字體 Std W9</vt:lpstr>
      <vt:lpstr>微軟正黑體</vt:lpstr>
      <vt:lpstr>新細明體</vt:lpstr>
      <vt:lpstr>Arial</vt:lpstr>
      <vt:lpstr>Calibri</vt:lpstr>
      <vt:lpstr>Lucida Sans Unicode</vt:lpstr>
      <vt:lpstr>Times New Roman</vt:lpstr>
      <vt:lpstr>Office 佈景主題</vt:lpstr>
      <vt:lpstr>PowerPoint 簡報</vt:lpstr>
      <vt:lpstr>PowerPoint 簡報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137</cp:revision>
  <cp:lastPrinted>2018-07-12T00:42:08Z</cp:lastPrinted>
  <dcterms:created xsi:type="dcterms:W3CDTF">2018-04-19T06:08:58Z</dcterms:created>
  <dcterms:modified xsi:type="dcterms:W3CDTF">2018-07-12T06:32:56Z</dcterms:modified>
</cp:coreProperties>
</file>